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306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60487-5FFD-44FE-ACCC-BFE970A83A23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8FAB5-79C7-403F-99D9-B8094E1B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9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754F-EF96-469E-AFAA-DF635B4ADC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4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8754F-EF96-469E-AFAA-DF635B4ADC3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3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0545A-E273-47E5-99A0-FD5464303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1B33D6-CFF5-4433-9279-E1E71206B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6B078-159B-4AC8-A276-AF9AD18A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63FC3-BAEA-4283-81C8-0564F953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C2FADD-0514-4062-90DA-F964F99F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7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2C049-C60F-4211-AAAA-E66678C5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FE52B2-1903-495F-8746-7C99E29D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53ECB-BF9C-46B4-B085-FBC3D0681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30A0C2-6EF8-473B-8D6E-6704BB99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F96BA8-6BAD-41CE-8FB3-D8A2F095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9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89E4D4D-052A-4E9F-B1D2-43C3BCEFD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B47C14-47F4-4BB1-8312-5F72C22E5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1873B6-276F-4AF5-B9F6-B8F76006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75320-8B44-4BE7-99F4-7771402D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FC90F-76AB-4197-9BF4-FEC043D2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42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ABF3F1-E26A-4827-A870-6F8345E0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A53F63-EF17-4782-9758-C0CAB7F5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13E3-D62C-44D8-8706-FEF0F25F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44AA0C-1382-4620-AA52-9E9ADBBD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174AE-3CFF-4325-94F3-5B359ECD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09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A572C-ED5A-447A-B72B-A792A5C2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587F5-B4E4-40B5-98C0-11AD20505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751A88-DC91-432F-99B1-365F3A53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9A04F-B14B-486C-A8AA-28A55714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774FE-CFF0-45C2-91D2-A4270808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8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F1114-6DD4-47C6-A92C-CA2DA703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F4D3A-860B-46C1-B8F3-8B1EA35F8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9BD5D0-6897-43A8-907B-94C47E947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D32B6D-5988-43B0-A6B3-EED26479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A7C25A-5DF9-4AB9-B021-68C0588F0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FA36C-8F70-49AB-A913-A171ED275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9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28276-2388-4A02-B74B-4F85154D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4D235C-0B0F-4D22-9E8E-7A5E74D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9BCF02-D174-4654-8F89-A2CA50901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F1DE13-B04C-4C52-B36F-1B6F2788F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9CD08B-E5DE-4BF1-A419-BB2B95547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EE4AF4D-5731-45CE-802D-E7B24DA5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4D685A-B93C-4755-B6F0-30ED42A0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B912AC-D0E1-42AB-B5BF-7CBE4796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DA14A-172A-4CBC-BCF2-63923F10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BD078A-E5D0-4815-BBE0-C5BB8C37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EF5311-7541-49D2-966A-6CADF7CE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34E1B0-FAD7-4488-AD79-23033B46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5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B3CB9-A975-43C0-BB35-0DF4F51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2D9E25-B7A0-46BA-8912-253654BD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48D4A-65B6-48EE-A4EF-AFF0E74B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0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40200-B2C1-4542-B0CC-CF6D91C89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65CB7-113F-497E-9817-97DCE25D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3CB1F5-E659-478B-B71E-625D13380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E39BE-3E8D-41BE-BE5A-593BAADDE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02C15D-3240-49CC-A4BC-308880619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DB527D-F7F7-4DCF-8C10-12900A03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3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5E981-7A97-479A-A52A-288E3B41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DD6E4B-209B-4D52-8092-140C5DFCA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E70672-0F5C-4666-A99B-8BAA29827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5F8C54-47DD-430E-97C9-07E45CB7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066AA-7457-4BF3-A4DF-AF1940A9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4DC39-C297-483C-B203-E97946A9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0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1AF2F-A82E-4182-A795-08E2D4388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8988A-DF4B-4EE2-89CF-2AA0922B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F4BFB-A12B-4DBA-9171-7A13F992F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30F4-025E-4DFA-85DF-0B40D99DBE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8E4EE4-9A68-4388-8D87-51D305B2F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52F5B6-C95D-4C00-85B4-B46CE5AF8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16E7C-32F2-47DF-9E05-BA081C405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2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651" y="65821"/>
            <a:ext cx="11545887" cy="1550987"/>
          </a:xfrm>
        </p:spPr>
        <p:txBody>
          <a:bodyPr>
            <a:normAutofit/>
          </a:bodyPr>
          <a:lstStyle/>
          <a:p>
            <a:r>
              <a:rPr lang="ru-RU" altLang="ru-RU" sz="3800" b="1" dirty="0">
                <a:solidFill>
                  <a:srgbClr val="00B0F0"/>
                </a:solidFill>
              </a:rPr>
              <a:t>Добро пожаловать в школу интеллектуального развития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92" y="1695506"/>
            <a:ext cx="4601816" cy="43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3" b="9424"/>
          <a:stretch/>
        </p:blipFill>
        <p:spPr>
          <a:xfrm rot="10800000">
            <a:off x="0" y="-38102"/>
            <a:ext cx="12192000" cy="69088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593729"/>
            <a:ext cx="10515600" cy="7778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Знакомство с </a:t>
            </a:r>
            <a:r>
              <a:rPr lang="ru-RU" altLang="ru-RU" sz="2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крабиком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42408" y="799947"/>
            <a:ext cx="2010358" cy="19110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8" y="2211709"/>
            <a:ext cx="6823075" cy="381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9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0" b="10117"/>
          <a:stretch/>
        </p:blipFill>
        <p:spPr>
          <a:xfrm rot="10800000">
            <a:off x="1" y="-12702"/>
            <a:ext cx="12192000" cy="69088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1058393"/>
            <a:ext cx="8070850" cy="392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1275492" y="1781658"/>
            <a:ext cx="904768" cy="292381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7220914" y="1781658"/>
            <a:ext cx="864734" cy="2923816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1003">
            <a:schemeClr val="dk1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899886"/>
            <a:ext cx="12192000" cy="91455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573448"/>
            <a:ext cx="10515600" cy="5787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Знакомство со знаками «+» и «-»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115170"/>
            <a:ext cx="8197850" cy="342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7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2" b="9700"/>
          <a:stretch/>
        </p:blipFill>
        <p:spPr>
          <a:xfrm rot="10800000">
            <a:off x="0" y="-12702"/>
            <a:ext cx="12192000" cy="69723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6506" y="1337242"/>
            <a:ext cx="3305614" cy="467665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64735" y="1337242"/>
            <a:ext cx="3305614" cy="467665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05438" y="391542"/>
            <a:ext cx="1402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Цифра 0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4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2" b="8867"/>
          <a:stretch/>
        </p:blipFill>
        <p:spPr>
          <a:xfrm rot="10800000">
            <a:off x="0" y="-88900"/>
            <a:ext cx="12192000" cy="70357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5683" y="1313267"/>
            <a:ext cx="3309177" cy="466081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35913" y="1313268"/>
            <a:ext cx="3309177" cy="466081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5335215" y="404060"/>
            <a:ext cx="1402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Цифра 1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97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14201" r="-104" b="8034"/>
          <a:stretch/>
        </p:blipFill>
        <p:spPr>
          <a:xfrm rot="10800000">
            <a:off x="-12700" y="-165102"/>
            <a:ext cx="12192000" cy="71120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0447" y="1341119"/>
            <a:ext cx="3291938" cy="463653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0155" y="1341120"/>
            <a:ext cx="3291937" cy="463653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5312772" y="352425"/>
            <a:ext cx="1402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Цифра 2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051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8729"/>
          <a:stretch/>
        </p:blipFill>
        <p:spPr>
          <a:xfrm rot="10800000">
            <a:off x="0" y="-101602"/>
            <a:ext cx="12192000" cy="71374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0447" y="1341119"/>
            <a:ext cx="3291938" cy="463653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60155" y="1341120"/>
            <a:ext cx="3291937" cy="463653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1527175"/>
            <a:ext cx="2460625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139950"/>
            <a:ext cx="2055813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5312773" y="463863"/>
            <a:ext cx="1402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Цифра 3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8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 b="8313"/>
          <a:stretch/>
        </p:blipFill>
        <p:spPr>
          <a:xfrm rot="10800000">
            <a:off x="0" y="-139702"/>
            <a:ext cx="12192000" cy="6997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0447" y="1341119"/>
            <a:ext cx="3291938" cy="4636533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0155" y="1341120"/>
            <a:ext cx="3291937" cy="4636532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alpha val="60000"/>
              </a:schemeClr>
            </a:glow>
            <a:softEdge rad="112500"/>
          </a:effectLst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1535113"/>
            <a:ext cx="2655887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2163763"/>
            <a:ext cx="219075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64175" y="339725"/>
            <a:ext cx="1402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Цифра 4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95735" y="304801"/>
            <a:ext cx="10515600" cy="1238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6600" b="1" u="sng" dirty="0">
                <a:solidFill>
                  <a:srgbClr val="FF0000"/>
                </a:solidFill>
              </a:rPr>
              <a:t>Н</a:t>
            </a:r>
            <a:r>
              <a:rPr lang="ru-RU" sz="6600" b="1" u="sng" dirty="0">
                <a:solidFill>
                  <a:srgbClr val="00B050"/>
                </a:solidFill>
              </a:rPr>
              <a:t>а</a:t>
            </a:r>
            <a:r>
              <a:rPr lang="ru-RU" sz="6600" b="1" u="sng" dirty="0">
                <a:solidFill>
                  <a:srgbClr val="FFFF00"/>
                </a:solidFill>
              </a:rPr>
              <a:t>з</a:t>
            </a:r>
            <a:r>
              <a:rPr lang="ru-RU" sz="6600" b="1" u="sng" dirty="0">
                <a:solidFill>
                  <a:srgbClr val="0070C0"/>
                </a:solidFill>
              </a:rPr>
              <a:t>о</a:t>
            </a:r>
            <a:r>
              <a:rPr lang="ru-RU" sz="6600" b="1" u="sng" dirty="0">
                <a:solidFill>
                  <a:srgbClr val="FFC000"/>
                </a:solidFill>
              </a:rPr>
              <a:t>в</a:t>
            </a:r>
            <a:r>
              <a:rPr lang="ru-RU" sz="6600" b="1" u="sng" dirty="0">
                <a:solidFill>
                  <a:srgbClr val="7030A0"/>
                </a:solidFill>
              </a:rPr>
              <a:t>и </a:t>
            </a:r>
            <a:r>
              <a:rPr lang="ru-RU" sz="6600" b="1" u="sng" dirty="0">
                <a:solidFill>
                  <a:schemeClr val="bg1"/>
                </a:solidFill>
              </a:rPr>
              <a:t> </a:t>
            </a:r>
            <a:r>
              <a:rPr lang="ru-RU" sz="6600" b="1" u="sng" dirty="0">
                <a:solidFill>
                  <a:srgbClr val="00B050"/>
                </a:solidFill>
              </a:rPr>
              <a:t>ц</a:t>
            </a:r>
            <a:r>
              <a:rPr lang="ru-RU" sz="6600" b="1" u="sng" dirty="0">
                <a:solidFill>
                  <a:schemeClr val="bg1"/>
                </a:solidFill>
              </a:rPr>
              <a:t>в</a:t>
            </a:r>
            <a:r>
              <a:rPr lang="ru-RU" sz="6600" b="1" u="sng" dirty="0">
                <a:solidFill>
                  <a:srgbClr val="FFFF00"/>
                </a:solidFill>
              </a:rPr>
              <a:t>е</a:t>
            </a:r>
            <a:r>
              <a:rPr lang="ru-RU" sz="6600" b="1" u="sng" dirty="0">
                <a:solidFill>
                  <a:srgbClr val="002060"/>
                </a:solidFill>
              </a:rPr>
              <a:t>т</a:t>
            </a:r>
          </a:p>
        </p:txBody>
      </p:sp>
      <p:pic>
        <p:nvPicPr>
          <p:cNvPr id="4" name="Содержимое 8" descr="цвета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82384" y="1851025"/>
            <a:ext cx="7932737" cy="44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9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28725" y="195412"/>
            <a:ext cx="962818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C000"/>
                </a:solidFill>
              </a:rPr>
              <a:t>Мотивационная система для детей</a:t>
            </a:r>
          </a:p>
          <a:p>
            <a:b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Muller Black" pitchFamily="50" charset="-52"/>
              </a:rPr>
            </a:br>
            <a:r>
              <a:rPr lang="ru-RU" altLang="ru-RU" sz="2000" dirty="0">
                <a:solidFill>
                  <a:srgbClr val="FFC000"/>
                </a:solidFill>
                <a:latin typeface="+mj-lt"/>
              </a:rPr>
              <a:t>Звёздочки (</a:t>
            </a:r>
            <a:r>
              <a:rPr lang="ru-RU" altLang="ru-RU" sz="2000" dirty="0" err="1">
                <a:solidFill>
                  <a:srgbClr val="FFC000"/>
                </a:solidFill>
                <a:latin typeface="+mj-lt"/>
              </a:rPr>
              <a:t>максимусы</a:t>
            </a:r>
            <a:r>
              <a:rPr lang="ru-RU" altLang="ru-RU" sz="2000" dirty="0">
                <a:solidFill>
                  <a:srgbClr val="FFC000"/>
                </a:solidFill>
                <a:latin typeface="+mj-lt"/>
              </a:rPr>
              <a:t>) </a:t>
            </a:r>
            <a:r>
              <a:rPr lang="ru-RU" alt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–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основной элемент мотивационной системы. Зарабатываются </a:t>
            </a:r>
            <a:b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они за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успешное выполнение домашнего задания и решение контрольной работы на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занятии, </a:t>
            </a:r>
            <a:b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 также за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выдающиеся результаты на усмотрение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преподавателя. Определённое количество звёзд дети будут</a:t>
            </a:r>
            <a:r>
              <a:rPr lang="en-US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alt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обменивать на подарки.</a:t>
            </a:r>
            <a:br>
              <a:rPr lang="ru-RU" altLang="ru-RU" sz="3200" dirty="0"/>
            </a:br>
            <a:br>
              <a:rPr lang="ru-RU" altLang="ru-RU" sz="3200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92ADAD-A484-4EBF-91C0-6F75A34C3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60" y="2500767"/>
            <a:ext cx="3200847" cy="14098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3FF8F7-E616-429A-975E-7764C52A1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170" y="2298880"/>
            <a:ext cx="3372321" cy="13908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EF2DEC-20E3-42D7-B843-7789AF2E3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041" y="4357040"/>
            <a:ext cx="1562318" cy="13336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0C3954-775F-4B20-BCD3-069F56313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989" y="4080990"/>
            <a:ext cx="1616500" cy="17842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CD48463-A8CD-48BB-B095-9067658075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3855" y="4466512"/>
            <a:ext cx="2010056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28576"/>
            <a:ext cx="12188575" cy="6886576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961"/>
              </a:solidFill>
            </a:endParaRPr>
          </a:p>
        </p:txBody>
      </p:sp>
      <p:pic>
        <p:nvPicPr>
          <p:cNvPr id="10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-28576"/>
            <a:ext cx="10363200" cy="652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87" y="519600"/>
            <a:ext cx="100584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745764"/>
            <a:ext cx="8067675" cy="350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78" y="5466297"/>
            <a:ext cx="1432744" cy="11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 b="8313"/>
          <a:stretch/>
        </p:blipFill>
        <p:spPr>
          <a:xfrm rot="10800000">
            <a:off x="0" y="-139702"/>
            <a:ext cx="12192000" cy="6997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147">
            <a:off x="821116" y="1423899"/>
            <a:ext cx="2236336" cy="22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337" y="2163504"/>
            <a:ext cx="1873250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934920" y="411360"/>
            <a:ext cx="6666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dirty="0">
                <a:solidFill>
                  <a:srgbClr val="FFC000"/>
                </a:solidFill>
                <a:latin typeface="Arial Black" panose="020B0A04020102020204" pitchFamily="34" charset="0"/>
              </a:rPr>
              <a:t>До встречи на занятиях!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95" y="1343928"/>
            <a:ext cx="4090685" cy="48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886"/>
            <a:ext cx="12192000" cy="9145523"/>
          </a:xfrm>
          <a:prstGeom prst="rect">
            <a:avLst/>
          </a:prstGeom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31" y="835149"/>
            <a:ext cx="10292861" cy="479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78" y="5485347"/>
            <a:ext cx="1432744" cy="11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рвяок блочко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r="2196" b="1372"/>
          <a:stretch/>
        </p:blipFill>
        <p:spPr>
          <a:xfrm>
            <a:off x="1611923" y="602884"/>
            <a:ext cx="8968154" cy="5652233"/>
          </a:xfrm>
        </p:spPr>
      </p:pic>
    </p:spTree>
    <p:extLst>
      <p:ext uri="{BB962C8B-B14F-4D97-AF65-F5344CB8AC3E}">
        <p14:creationId xmlns:p14="http://schemas.microsoft.com/office/powerpoint/2010/main" val="67379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678" y="5485347"/>
            <a:ext cx="1432744" cy="1100091"/>
          </a:xfrm>
          <a:prstGeom prst="rect">
            <a:avLst/>
          </a:prstGeom>
        </p:spPr>
      </p:pic>
      <p:pic>
        <p:nvPicPr>
          <p:cNvPr id="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02" y="174748"/>
            <a:ext cx="8628063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425" y="0"/>
            <a:ext cx="12188575" cy="6858000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96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57213"/>
            <a:ext cx="6267450" cy="55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561">
            <a:off x="8821738" y="533400"/>
            <a:ext cx="206851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871788"/>
            <a:ext cx="2527300" cy="325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2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8" b="7813"/>
          <a:stretch/>
        </p:blipFill>
        <p:spPr>
          <a:xfrm>
            <a:off x="0" y="-88899"/>
            <a:ext cx="12192000" cy="7620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65245" y="398463"/>
            <a:ext cx="5461511" cy="76513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счеты Соробан 2000 лет назад</a:t>
            </a:r>
            <a:endParaRPr lang="ru-RU" altLang="ru-RU" sz="2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5" name="Picture 4" descr="http://www.it-el.kpbl.org.ua/files/my_metodichni_rozrobki/kievoit1/2013/55-2/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141" y="1662113"/>
            <a:ext cx="6617719" cy="4364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5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25" y="0"/>
            <a:ext cx="12188575" cy="1106488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96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02906" y="46832"/>
            <a:ext cx="4786188" cy="9461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00" b="1" dirty="0">
                <a:solidFill>
                  <a:schemeClr val="bg1"/>
                </a:solidFill>
                <a:latin typeface="+mn-lt"/>
              </a:rPr>
              <a:t>Соробан в наши дни</a:t>
            </a:r>
            <a:endParaRPr lang="ru-RU" altLang="ru-RU" sz="2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66" y="1489525"/>
            <a:ext cx="5358269" cy="4600575"/>
          </a:xfrm>
          <a:prstGeom prst="rect">
            <a:avLst/>
          </a:prstGeom>
          <a:ln>
            <a:noFill/>
          </a:ln>
          <a:effectLst>
            <a:outerShdw blurRad="241300" dist="139700" dir="2700000" sx="96000" sy="96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8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1" y="321523"/>
            <a:ext cx="10607263" cy="631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963" y="5540055"/>
            <a:ext cx="1432744" cy="110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Широкоэкранный</PresentationFormat>
  <Paragraphs>16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Muller Black</vt:lpstr>
      <vt:lpstr>Тема Office</vt:lpstr>
      <vt:lpstr>Добро пожаловать в школу интеллектуального развития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счеты Соробан 2000 лет назад</vt:lpstr>
      <vt:lpstr>Соробан в наши дни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 школу интеллектуального развития</dc:title>
  <dc:creator>Veronika Skyratovich-Savickaya</dc:creator>
  <cp:lastModifiedBy>Veronika Skyratovich-Savickaya</cp:lastModifiedBy>
  <cp:revision>1</cp:revision>
  <dcterms:created xsi:type="dcterms:W3CDTF">2023-08-29T11:05:20Z</dcterms:created>
  <dcterms:modified xsi:type="dcterms:W3CDTF">2023-08-29T11:06:02Z</dcterms:modified>
</cp:coreProperties>
</file>